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62" r:id="rId4"/>
    <p:sldId id="263" r:id="rId5"/>
    <p:sldId id="264" r:id="rId6"/>
    <p:sldId id="258" r:id="rId7"/>
    <p:sldId id="260" r:id="rId8"/>
    <p:sldId id="259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96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F62D-4479-4225-9153-A4A9E387ABDC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F759-5CAE-4528-BAF5-DC49A32CA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F62D-4479-4225-9153-A4A9E387ABDC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F759-5CAE-4528-BAF5-DC49A32CA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25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F62D-4479-4225-9153-A4A9E387ABDC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F759-5CAE-4528-BAF5-DC49A32CA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7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F62D-4479-4225-9153-A4A9E387ABDC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F759-5CAE-4528-BAF5-DC49A32CA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3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F62D-4479-4225-9153-A4A9E387ABDC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F759-5CAE-4528-BAF5-DC49A32CA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2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F62D-4479-4225-9153-A4A9E387ABDC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F759-5CAE-4528-BAF5-DC49A32CA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24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F62D-4479-4225-9153-A4A9E387ABDC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F759-5CAE-4528-BAF5-DC49A32CA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44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F62D-4479-4225-9153-A4A9E387ABDC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F759-5CAE-4528-BAF5-DC49A32CA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3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F62D-4479-4225-9153-A4A9E387ABDC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F759-5CAE-4528-BAF5-DC49A32CA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45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F62D-4479-4225-9153-A4A9E387ABDC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F759-5CAE-4528-BAF5-DC49A32CA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93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F62D-4479-4225-9153-A4A9E387ABDC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F759-5CAE-4528-BAF5-DC49A32CA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20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F62D-4479-4225-9153-A4A9E387ABDC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7F759-5CAE-4528-BAF5-DC49A32CA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7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9289" y="1656806"/>
            <a:ext cx="10353422" cy="3329581"/>
          </a:xfrm>
        </p:spPr>
        <p:txBody>
          <a:bodyPr/>
          <a:lstStyle/>
          <a:p>
            <a:r>
              <a:rPr lang="en-US" dirty="0" smtClean="0"/>
              <a:t>Setting Up Infinite Campus </a:t>
            </a:r>
            <a:br>
              <a:rPr lang="en-US" dirty="0" smtClean="0"/>
            </a:br>
            <a:r>
              <a:rPr lang="en-US" dirty="0" smtClean="0"/>
              <a:t>Grade Book </a:t>
            </a:r>
            <a:r>
              <a:rPr lang="en-US" dirty="0" smtClean="0"/>
              <a:t>(4</a:t>
            </a:r>
            <a:r>
              <a:rPr lang="en-US" baseline="30000" dirty="0" smtClean="0"/>
              <a:t>th</a:t>
            </a:r>
            <a:r>
              <a:rPr lang="en-US" dirty="0" smtClean="0"/>
              <a:t> &amp; 5</a:t>
            </a:r>
            <a:r>
              <a:rPr lang="en-US" baseline="30000" dirty="0" smtClean="0"/>
              <a:t>th</a:t>
            </a:r>
            <a:r>
              <a:rPr lang="en-US" dirty="0" smtClean="0"/>
              <a:t> Grade)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30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57400" y="365125"/>
            <a:ext cx="9296400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latin typeface="Arial Black" panose="020B0A04020102020204" pitchFamily="34" charset="0"/>
              </a:rPr>
              <a:t>Categories &amp;</a:t>
            </a:r>
            <a:r>
              <a:rPr lang="en-US" dirty="0">
                <a:latin typeface="Arial Black" panose="020B0A04020102020204" pitchFamily="34" charset="0"/>
              </a:rPr>
              <a:t/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/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Grade Calculations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u="sng" dirty="0"/>
              <a:t>There are two categories</a:t>
            </a:r>
          </a:p>
          <a:p>
            <a:pPr lvl="1"/>
            <a:r>
              <a:rPr lang="en-US" dirty="0"/>
              <a:t>Formative Assessment (50%)</a:t>
            </a:r>
          </a:p>
          <a:p>
            <a:pPr lvl="1"/>
            <a:r>
              <a:rPr lang="en-US" dirty="0"/>
              <a:t>Summative Assessment (50%)</a:t>
            </a:r>
          </a:p>
          <a:p>
            <a:r>
              <a:rPr lang="en-US" dirty="0"/>
              <a:t>Categories can be added to </a:t>
            </a:r>
            <a:r>
              <a:rPr lang="en-US" b="1" dirty="0"/>
              <a:t>ALL </a:t>
            </a:r>
            <a:r>
              <a:rPr lang="en-US" dirty="0"/>
              <a:t>classes one time.  </a:t>
            </a:r>
          </a:p>
          <a:p>
            <a:r>
              <a:rPr lang="en-US" dirty="0"/>
              <a:t>Shared classes make certain you create only ONE Formative and ONE Summative category for each class.</a:t>
            </a:r>
            <a:endParaRPr lang="en-US" b="1" dirty="0"/>
          </a:p>
          <a:p>
            <a:r>
              <a:rPr lang="en-US" b="1" i="1" u="sng" dirty="0" smtClean="0"/>
              <a:t>Grade calculations </a:t>
            </a:r>
            <a:r>
              <a:rPr lang="en-US" dirty="0" smtClean="0"/>
              <a:t>are set </a:t>
            </a:r>
            <a:r>
              <a:rPr lang="en-US" b="1" dirty="0" smtClean="0"/>
              <a:t>ONE</a:t>
            </a:r>
            <a:r>
              <a:rPr lang="en-US" dirty="0" smtClean="0"/>
              <a:t> time for </a:t>
            </a:r>
            <a:r>
              <a:rPr lang="en-US" b="1" dirty="0" smtClean="0"/>
              <a:t>EACH</a:t>
            </a:r>
            <a:r>
              <a:rPr lang="en-US" dirty="0" smtClean="0"/>
              <a:t> class you enter grades.</a:t>
            </a:r>
          </a:p>
          <a:p>
            <a:r>
              <a:rPr lang="en-US" dirty="0" smtClean="0"/>
              <a:t>Changing “sections” allows you to set each class up.</a:t>
            </a:r>
          </a:p>
          <a:p>
            <a:r>
              <a:rPr lang="en-US" dirty="0" smtClean="0"/>
              <a:t>This process locks the calculations for averaging the gradebook within the system to calculate averages from grades for 9 week report card grades, semester grades, and final grades.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42372" t="-7622" b="-1"/>
          <a:stretch/>
        </p:blipFill>
        <p:spPr>
          <a:xfrm>
            <a:off x="8724900" y="2336801"/>
            <a:ext cx="25908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73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50" autoRev="1" fill="remov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remov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50" autoRev="1" fill="remov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" autoRev="1" fill="remov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remov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remov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remov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latin typeface="Arial Black" panose="020B0A04020102020204" pitchFamily="34" charset="0"/>
              </a:rPr>
              <a:t>Categories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2" descr="https://lh6.googleusercontent.com/3gyy7ph-HqoBfkMgWS8gsMiOoz9Paj752g39FVwhVmRgcaQYdVMSM9dplbrYu6ptYUm-LvbzLU7RFsh1Nr4h8iOuf0bwB6Ur0HtijbqxWOEXjzO0gSGvUUsS3PWjizEIEjD6Q6kJSg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77"/>
          <a:stretch/>
        </p:blipFill>
        <p:spPr bwMode="auto">
          <a:xfrm>
            <a:off x="285208" y="1883223"/>
            <a:ext cx="4020111" cy="3342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lh5.googleusercontent.com/AOaYQqSZJVZ0pfbxsAX0ufHGJROyj6wFYREdYREuijMbzstIvLlvPs1EP2SH9SdeX-BocDanFDl3X0Ra4O8jBGeZN21WMVyjyZAq_I3htedZWJVYT3NBpnt4Cxl7PrMisQ18Xm7gr2w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54592" b="14102"/>
          <a:stretch/>
        </p:blipFill>
        <p:spPr bwMode="auto">
          <a:xfrm>
            <a:off x="4294199" y="1883223"/>
            <a:ext cx="2244725" cy="3337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s://lh5.googleusercontent.com/R37IQZIH4cbk2qJPZByGKur1gCz6foXSjdaoXBzh3igJBzCes_LkNpTK-pHxGryIyyqpmNRyNeVHT4dzfSss3tOZl9vkNYRhKl7kv98I1vgtVvTV3zsvm6Maxlq09rulU4mgWi4-dTk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89" t="20899" r="272"/>
          <a:stretch/>
        </p:blipFill>
        <p:spPr bwMode="auto">
          <a:xfrm>
            <a:off x="6538924" y="1898712"/>
            <a:ext cx="3084286" cy="2682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Left Arrow 9"/>
          <p:cNvSpPr/>
          <p:nvPr/>
        </p:nvSpPr>
        <p:spPr>
          <a:xfrm>
            <a:off x="1239114" y="3239832"/>
            <a:ext cx="1045029" cy="92891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5429045" y="2964543"/>
            <a:ext cx="1045029" cy="92891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7032409" y="2775375"/>
            <a:ext cx="1045029" cy="92891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03774" y="2786743"/>
            <a:ext cx="447236" cy="833433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8" descr="https://lh5.googleusercontent.com/AOaYQqSZJVZ0pfbxsAX0ufHGJROyj6wFYREdYREuijMbzstIvLlvPs1EP2SH9SdeX-BocDanFDl3X0Ra4O8jBGeZN21WMVyjyZAq_I3htedZWJVYT3NBpnt4Cxl7PrMisQ18Xm7gr2w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47" b="10732"/>
          <a:stretch/>
        </p:blipFill>
        <p:spPr bwMode="auto">
          <a:xfrm>
            <a:off x="9615953" y="1928128"/>
            <a:ext cx="2588079" cy="338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9623210" y="3595434"/>
            <a:ext cx="1286782" cy="258111"/>
          </a:xfrm>
          <a:prstGeom prst="rect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4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latin typeface="Arial Black" panose="020B0A04020102020204" pitchFamily="34" charset="0"/>
              </a:rPr>
              <a:t>Set Category 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20937" y="14366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23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23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Set @ 50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28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9" name="Picture 3" descr="https://lh4.googleusercontent.com/w2MoildQzgEh_Res-sSKkQXzq537yEcy7Bf38Y-rqJNX_zUtFhVA3EwSWcteg1WhSxpMYcIo-ctLYyGhZ6MpwIem-D_Xya4EmHVpD4VQybpQhskEAOx_H-FQvd0suiQEylYHj8nce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76" y="1690688"/>
            <a:ext cx="5632448" cy="3984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799" y="1690688"/>
            <a:ext cx="5435602" cy="3984622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342900" y="2603500"/>
            <a:ext cx="1117600" cy="361951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987800" y="5181600"/>
            <a:ext cx="6223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 rot="20190962">
            <a:off x="6490163" y="1690869"/>
            <a:ext cx="1260858" cy="4556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20157690">
            <a:off x="6432924" y="1770080"/>
            <a:ext cx="1440518" cy="223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Type Formative Assessment</a:t>
            </a:r>
            <a:endParaRPr lang="en-US" sz="800" dirty="0"/>
          </a:p>
        </p:txBody>
      </p:sp>
      <p:sp>
        <p:nvSpPr>
          <p:cNvPr id="11" name="Right Arrow 10"/>
          <p:cNvSpPr/>
          <p:nvPr/>
        </p:nvSpPr>
        <p:spPr>
          <a:xfrm>
            <a:off x="5038726" y="3169444"/>
            <a:ext cx="762000" cy="1651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051426" y="3436144"/>
            <a:ext cx="762000" cy="1651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064126" y="3690144"/>
            <a:ext cx="762000" cy="1651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87800" y="3124200"/>
            <a:ext cx="10636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Check all of the classes served</a:t>
            </a:r>
          </a:p>
        </p:txBody>
      </p:sp>
      <p:sp>
        <p:nvSpPr>
          <p:cNvPr id="13" name="Left Arrow 12"/>
          <p:cNvSpPr/>
          <p:nvPr/>
        </p:nvSpPr>
        <p:spPr>
          <a:xfrm rot="20161734">
            <a:off x="7971321" y="2197696"/>
            <a:ext cx="1113110" cy="32601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20073230">
            <a:off x="8043840" y="2121177"/>
            <a:ext cx="1145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Type 50.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10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 animBg="1"/>
      <p:bldP spid="14" grpId="0" animBg="1"/>
      <p:bldP spid="15" grpId="0" animBg="1"/>
      <p:bldP spid="12" grpId="0"/>
      <p:bldP spid="13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latin typeface="Arial Black" panose="020B0A04020102020204" pitchFamily="34" charset="0"/>
              </a:rPr>
              <a:t>Press Save &amp; Repeat for Summative Assessment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6575" y="2289175"/>
            <a:ext cx="6305550" cy="3795713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845050" y="5526881"/>
            <a:ext cx="1485900" cy="660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0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47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latin typeface="Arial Black" panose="020B0A04020102020204" pitchFamily="34" charset="0"/>
              </a:rPr>
              <a:t>Grade Calculations 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1026" name="Picture 2" descr="https://lh6.googleusercontent.com/3gyy7ph-HqoBfkMgWS8gsMiOoz9Paj752g39FVwhVmRgcaQYdVMSM9dplbrYu6ptYUm-LvbzLU7RFsh1Nr4h8iOuf0bwB6Ur0HtijbqxWOEXjzO0gSGvUUsS3PWjizEIEjD6Q6kJSgM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77"/>
          <a:stretch/>
        </p:blipFill>
        <p:spPr bwMode="auto">
          <a:xfrm>
            <a:off x="285208" y="1883223"/>
            <a:ext cx="4020111" cy="3342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h5.googleusercontent.com/AOaYQqSZJVZ0pfbxsAX0ufHGJROyj6wFYREdYREuijMbzstIvLlvPs1EP2SH9SdeX-BocDanFDl3X0Ra4O8jBGeZN21WMVyjyZAq_I3htedZWJVYT3NBpnt4Cxl7PrMisQ18Xm7gr2w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54592" b="14102"/>
          <a:stretch/>
        </p:blipFill>
        <p:spPr bwMode="auto">
          <a:xfrm>
            <a:off x="4294199" y="1883223"/>
            <a:ext cx="2244725" cy="3337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h5.googleusercontent.com/R37IQZIH4cbk2qJPZByGKur1gCz6foXSjdaoXBzh3igJBzCes_LkNpTK-pHxGryIyyqpmNRyNeVHT4dzfSss3tOZl9vkNYRhKl7kv98I1vgtVvTV3zsvm6Maxlq09rulU4mgWi4-dTk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89" t="20899" r="272"/>
          <a:stretch/>
        </p:blipFill>
        <p:spPr bwMode="auto">
          <a:xfrm>
            <a:off x="6538924" y="1898712"/>
            <a:ext cx="3084286" cy="2682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lh5.googleusercontent.com/AOaYQqSZJVZ0pfbxsAX0ufHGJROyj6wFYREdYREuijMbzstIvLlvPs1EP2SH9SdeX-BocDanFDl3X0Ra4O8jBGeZN21WMVyjyZAq_I3htedZWJVYT3NBpnt4Cxl7PrMisQ18Xm7gr2w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47" b="10732"/>
          <a:stretch/>
        </p:blipFill>
        <p:spPr bwMode="auto">
          <a:xfrm>
            <a:off x="9615953" y="1928128"/>
            <a:ext cx="2588079" cy="338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Left Arrow 6"/>
          <p:cNvSpPr/>
          <p:nvPr/>
        </p:nvSpPr>
        <p:spPr>
          <a:xfrm>
            <a:off x="1239114" y="3239832"/>
            <a:ext cx="1045029" cy="92891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5429045" y="2964543"/>
            <a:ext cx="1045029" cy="92891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 rot="18791481">
            <a:off x="8781006" y="1310300"/>
            <a:ext cx="1425416" cy="928914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8869635">
            <a:off x="8832341" y="1481209"/>
            <a:ext cx="1484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Choose class</a:t>
            </a:r>
            <a:endParaRPr lang="en-US" dirty="0"/>
          </a:p>
        </p:txBody>
      </p:sp>
      <p:sp>
        <p:nvSpPr>
          <p:cNvPr id="15" name="Left Arrow 14"/>
          <p:cNvSpPr/>
          <p:nvPr/>
        </p:nvSpPr>
        <p:spPr>
          <a:xfrm>
            <a:off x="7032409" y="2775375"/>
            <a:ext cx="1045029" cy="92891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603774" y="2786743"/>
            <a:ext cx="447236" cy="833433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623210" y="4052634"/>
            <a:ext cx="1286782" cy="258111"/>
          </a:xfrm>
          <a:prstGeom prst="rect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4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8" grpId="0"/>
      <p:bldP spid="15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69196" cy="1325563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latin typeface="Arial Black" panose="020B0A04020102020204" pitchFamily="34" charset="0"/>
              </a:rPr>
              <a:t>“Fill All” for each Grading Task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s://lh6.googleusercontent.com/5qg-eFWEPnv4ggb8hFsEV8tqxlcy0cbzGrJ8Xbn_hNEmzm3DUTR26C8OskjEt9CJ9WgbIWDyi0kf4MIJFzSV7Gjs5FMoLnznaBPz3mFrczMaiZRTc2Twn4Vk392NvtLF0hIHHzoB73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04" y="1624700"/>
            <a:ext cx="6905625" cy="411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eft Arrow 3"/>
          <p:cNvSpPr/>
          <p:nvPr/>
        </p:nvSpPr>
        <p:spPr>
          <a:xfrm>
            <a:off x="1219200" y="1825625"/>
            <a:ext cx="957942" cy="70190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3946" y="2055813"/>
            <a:ext cx="4743450" cy="3714750"/>
          </a:xfrm>
          <a:prstGeom prst="rect">
            <a:avLst/>
          </a:prstGeom>
        </p:spPr>
      </p:pic>
      <p:sp>
        <p:nvSpPr>
          <p:cNvPr id="9" name="Left Arrow 8"/>
          <p:cNvSpPr/>
          <p:nvPr/>
        </p:nvSpPr>
        <p:spPr>
          <a:xfrm rot="16200000">
            <a:off x="7927980" y="2135302"/>
            <a:ext cx="592816" cy="21816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 rot="16200000">
            <a:off x="9921880" y="2108200"/>
            <a:ext cx="592816" cy="21816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8479519" y="2952410"/>
            <a:ext cx="592816" cy="21816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8303308" y="3361644"/>
            <a:ext cx="592816" cy="21816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/>
          <p:cNvSpPr/>
          <p:nvPr/>
        </p:nvSpPr>
        <p:spPr>
          <a:xfrm>
            <a:off x="8466819" y="3552144"/>
            <a:ext cx="592816" cy="21816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 rot="16200000">
            <a:off x="10882998" y="4838700"/>
            <a:ext cx="592816" cy="21816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 rot="8817153">
            <a:off x="4403472" y="5577681"/>
            <a:ext cx="1721592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9639520">
            <a:off x="4601711" y="5773223"/>
            <a:ext cx="1246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Press Save!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2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pPr algn="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8737" y="1741488"/>
            <a:ext cx="4867275" cy="37814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4087" y="1741488"/>
            <a:ext cx="4848225" cy="3762375"/>
          </a:xfrm>
          <a:prstGeom prst="rect">
            <a:avLst/>
          </a:prstGeom>
        </p:spPr>
      </p:pic>
      <p:sp>
        <p:nvSpPr>
          <p:cNvPr id="8" name="Left Arrow 7"/>
          <p:cNvSpPr/>
          <p:nvPr/>
        </p:nvSpPr>
        <p:spPr>
          <a:xfrm>
            <a:off x="4648200" y="2215356"/>
            <a:ext cx="508000" cy="3048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2209800" y="2621756"/>
            <a:ext cx="508000" cy="3048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2082800" y="2951956"/>
            <a:ext cx="508000" cy="3048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2235200" y="3256756"/>
            <a:ext cx="508000" cy="3048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/>
          <p:cNvSpPr/>
          <p:nvPr/>
        </p:nvSpPr>
        <p:spPr>
          <a:xfrm>
            <a:off x="10045700" y="2215356"/>
            <a:ext cx="508000" cy="3048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>
            <a:off x="7607300" y="2621756"/>
            <a:ext cx="508000" cy="3048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Arrow 15"/>
          <p:cNvSpPr/>
          <p:nvPr/>
        </p:nvSpPr>
        <p:spPr>
          <a:xfrm>
            <a:off x="7480300" y="2951956"/>
            <a:ext cx="508000" cy="3048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>
            <a:off x="7632700" y="3256756"/>
            <a:ext cx="508000" cy="3048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Arrow 19"/>
          <p:cNvSpPr/>
          <p:nvPr/>
        </p:nvSpPr>
        <p:spPr>
          <a:xfrm rot="16200000">
            <a:off x="4648200" y="4564856"/>
            <a:ext cx="508000" cy="3048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/>
          <p:cNvSpPr/>
          <p:nvPr/>
        </p:nvSpPr>
        <p:spPr>
          <a:xfrm rot="16200000">
            <a:off x="10147300" y="4564856"/>
            <a:ext cx="508000" cy="3048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378199" y="736581"/>
            <a:ext cx="78978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 Black" panose="020B0A04020102020204" pitchFamily="34" charset="0"/>
              </a:rPr>
              <a:t>Repeat the same process for Semester and Final Grade Calculations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9293" y="5701884"/>
            <a:ext cx="78978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 Black" panose="020B0A04020102020204" pitchFamily="34" charset="0"/>
              </a:rPr>
              <a:t>Do not forget to complete these steps for EACH class (section)!!</a:t>
            </a:r>
            <a:endParaRPr lang="en-U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71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14625"/>
            <a:ext cx="10515600" cy="26066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latin typeface="Arial Rounded MT Bold" panose="020F0704030504030204" pitchFamily="34" charset="0"/>
              </a:rPr>
              <a:t>You are now ready to add assignments to the gradebook!</a:t>
            </a:r>
            <a:endParaRPr lang="en-US" sz="4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81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</TotalTime>
  <Words>176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Arial Rounded MT Bold</vt:lpstr>
      <vt:lpstr>Calibri</vt:lpstr>
      <vt:lpstr>Calibri Light</vt:lpstr>
      <vt:lpstr>Office Theme</vt:lpstr>
      <vt:lpstr>Setting Up Infinite Campus  Grade Book (4th &amp; 5th Grade)</vt:lpstr>
      <vt:lpstr>Categories &amp;  Grade Calculations</vt:lpstr>
      <vt:lpstr>Categories </vt:lpstr>
      <vt:lpstr>Set Category </vt:lpstr>
      <vt:lpstr>Press Save &amp; Repeat for Summative Assessment</vt:lpstr>
      <vt:lpstr>Grade Calculations </vt:lpstr>
      <vt:lpstr>“Fill All” for each Grading Task</vt:lpstr>
      <vt:lpstr>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Alexandrea Boyington</dc:creator>
  <cp:lastModifiedBy>Misty Smith</cp:lastModifiedBy>
  <cp:revision>19</cp:revision>
  <dcterms:created xsi:type="dcterms:W3CDTF">2017-08-02T23:43:33Z</dcterms:created>
  <dcterms:modified xsi:type="dcterms:W3CDTF">2018-08-06T01:13:09Z</dcterms:modified>
</cp:coreProperties>
</file>